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797D2-7580-47E3-AA49-8C34F3D6F33A}" type="datetimeFigureOut">
              <a:rPr lang="id-ID" smtClean="0"/>
              <a:t>08/10/2025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CA8836-A4B2-4D9E-B560-2BBE9C17C9B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2211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CA8836-A4B2-4D9E-B560-2BBE9C17C9B4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23597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4295-0AB6-436A-B6A8-6189C53F3B68}" type="datetimeFigureOut">
              <a:rPr lang="id-ID" smtClean="0"/>
              <a:t>08/10/2025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226-328C-4FAB-A1E7-B1A6DCEB7621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breeze.wav"/>
          </p:stSnd>
        </p:sndAc>
      </p:transition>
    </mc:Choice>
    <mc:Fallback xmlns="">
      <p:transition spd="slow">
        <p:sndAc>
          <p:stSnd>
            <p:snd r:embed="rId3" name="breeze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4295-0AB6-436A-B6A8-6189C53F3B68}" type="datetimeFigureOut">
              <a:rPr lang="id-ID" smtClean="0"/>
              <a:t>08/10/2025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226-328C-4FAB-A1E7-B1A6DCEB7621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breeze.wav"/>
          </p:stSnd>
        </p:sndAc>
      </p:transition>
    </mc:Choice>
    <mc:Fallback xmlns="">
      <p:transition spd="slow">
        <p:sndAc>
          <p:stSnd>
            <p:snd r:embed="rId3" name="breeze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4295-0AB6-436A-B6A8-6189C53F3B68}" type="datetimeFigureOut">
              <a:rPr lang="id-ID" smtClean="0"/>
              <a:t>08/10/2025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226-328C-4FAB-A1E7-B1A6DCEB7621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breeze.wav"/>
          </p:stSnd>
        </p:sndAc>
      </p:transition>
    </mc:Choice>
    <mc:Fallback xmlns="">
      <p:transition spd="slow">
        <p:sndAc>
          <p:stSnd>
            <p:snd r:embed="rId3" name="breeze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4295-0AB6-436A-B6A8-6189C53F3B68}" type="datetimeFigureOut">
              <a:rPr lang="id-ID" smtClean="0"/>
              <a:t>08/10/2025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226-328C-4FAB-A1E7-B1A6DCEB7621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breeze.wav"/>
          </p:stSnd>
        </p:sndAc>
      </p:transition>
    </mc:Choice>
    <mc:Fallback xmlns="">
      <p:transition spd="slow">
        <p:sndAc>
          <p:stSnd>
            <p:snd r:embed="rId3" name="breeze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4295-0AB6-436A-B6A8-6189C53F3B68}" type="datetimeFigureOut">
              <a:rPr lang="id-ID" smtClean="0"/>
              <a:t>08/10/2025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226-328C-4FAB-A1E7-B1A6DCEB7621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breeze.wav"/>
          </p:stSnd>
        </p:sndAc>
      </p:transition>
    </mc:Choice>
    <mc:Fallback xmlns="">
      <p:transition spd="slow">
        <p:sndAc>
          <p:stSnd>
            <p:snd r:embed="rId3" name="breeze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4295-0AB6-436A-B6A8-6189C53F3B68}" type="datetimeFigureOut">
              <a:rPr lang="id-ID" smtClean="0"/>
              <a:t>08/10/2025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226-328C-4FAB-A1E7-B1A6DCEB7621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breeze.wav"/>
          </p:stSnd>
        </p:sndAc>
      </p:transition>
    </mc:Choice>
    <mc:Fallback xmlns="">
      <p:transition spd="slow">
        <p:sndAc>
          <p:stSnd>
            <p:snd r:embed="rId3" name="breeze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4295-0AB6-436A-B6A8-6189C53F3B68}" type="datetimeFigureOut">
              <a:rPr lang="id-ID" smtClean="0"/>
              <a:t>08/10/2025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226-328C-4FAB-A1E7-B1A6DCEB7621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breeze.wav"/>
          </p:stSnd>
        </p:sndAc>
      </p:transition>
    </mc:Choice>
    <mc:Fallback xmlns="">
      <p:transition spd="slow">
        <p:sndAc>
          <p:stSnd>
            <p:snd r:embed="rId3" name="breeze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4295-0AB6-436A-B6A8-6189C53F3B68}" type="datetimeFigureOut">
              <a:rPr lang="id-ID" smtClean="0"/>
              <a:t>08/10/2025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226-328C-4FAB-A1E7-B1A6DCEB7621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breeze.wav"/>
          </p:stSnd>
        </p:sndAc>
      </p:transition>
    </mc:Choice>
    <mc:Fallback xmlns="">
      <p:transition spd="slow">
        <p:sndAc>
          <p:stSnd>
            <p:snd r:embed="rId3" name="breeze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4295-0AB6-436A-B6A8-6189C53F3B68}" type="datetimeFigureOut">
              <a:rPr lang="id-ID" smtClean="0"/>
              <a:t>08/10/2025</a:t>
            </a:fld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18D226-328C-4FAB-A1E7-B1A6DCEB7621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breeze.wav"/>
          </p:stSnd>
        </p:sndAc>
      </p:transition>
    </mc:Choice>
    <mc:Fallback xmlns="">
      <p:transition spd="slow">
        <p:sndAc>
          <p:stSnd>
            <p:snd r:embed="rId3" name="breeze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4295-0AB6-436A-B6A8-6189C53F3B68}" type="datetimeFigureOut">
              <a:rPr lang="id-ID" smtClean="0"/>
              <a:t>08/10/2025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226-328C-4FAB-A1E7-B1A6DCEB7621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breeze.wav"/>
          </p:stSnd>
        </p:sndAc>
      </p:transition>
    </mc:Choice>
    <mc:Fallback xmlns="">
      <p:transition spd="slow">
        <p:sndAc>
          <p:stSnd>
            <p:snd r:embed="rId3" name="breeze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4295-0AB6-436A-B6A8-6189C53F3B68}" type="datetimeFigureOut">
              <a:rPr lang="id-ID" smtClean="0"/>
              <a:t>08/10/2025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8D226-328C-4FAB-A1E7-B1A6DCEB7621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" name="breeze.wav"/>
          </p:stSnd>
        </p:sndAc>
      </p:transition>
    </mc:Choice>
    <mc:Fallback xmlns="">
      <p:transition spd="slow">
        <p:sndAc>
          <p:stSnd>
            <p:snd r:embed="rId3" name="breeze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C18D226-328C-4FAB-A1E7-B1A6DCEB7621}" type="slidenum">
              <a:rPr lang="id-ID" smtClean="0"/>
              <a:t>‹#›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5A94295-0AB6-436A-B6A8-6189C53F3B68}" type="datetimeFigureOut">
              <a:rPr lang="id-ID" smtClean="0"/>
              <a:t>08/10/2025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13" name="breeze.wav"/>
          </p:stSnd>
        </p:sndAc>
      </p:transition>
    </mc:Choice>
    <mc:Fallback xmlns="">
      <p:transition spd="slow">
        <p:sndAc>
          <p:stSnd>
            <p:snd r:embed="rId14" name="breeze.wav"/>
          </p:stSnd>
        </p:sndAc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/>
              <a:t>PEMBIASAAN KLASIK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id-ID" sz="4000" dirty="0"/>
              <a:t>(CLASSICAL CONDITIONING)</a:t>
            </a:r>
          </a:p>
        </p:txBody>
      </p:sp>
    </p:spTree>
    <p:extLst>
      <p:ext uri="{BB962C8B-B14F-4D97-AF65-F5344CB8AC3E}">
        <p14:creationId xmlns:p14="http://schemas.microsoft.com/office/powerpoint/2010/main" val="398973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3" name="breeze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620000" cy="1143000"/>
          </a:xfrm>
        </p:spPr>
        <p:txBody>
          <a:bodyPr/>
          <a:lstStyle/>
          <a:p>
            <a:r>
              <a:rPr lang="id-ID" dirty="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sz="3600" dirty="0"/>
              <a:t>Dalam pengkondisian Klasik, </a:t>
            </a:r>
          </a:p>
          <a:p>
            <a:pPr lvl="1"/>
            <a:r>
              <a:rPr lang="id-ID" sz="3200" dirty="0"/>
              <a:t>stimulus netral (yang dikondisikan) dipasangkan dengan stimulus yang tidak dikondisikan (stimulus sebelum pengkondisian) </a:t>
            </a:r>
          </a:p>
          <a:p>
            <a:pPr lvl="1"/>
            <a:r>
              <a:rPr lang="id-ID" sz="3200" dirty="0"/>
              <a:t>Pengulangan dilakukan beberapa kali hingga ia sanggup mengeluarkan respon seperti respon yang tidak dikondisikan sebelumnya.</a:t>
            </a:r>
          </a:p>
        </p:txBody>
      </p:sp>
    </p:spTree>
    <p:extLst>
      <p:ext uri="{BB962C8B-B14F-4D97-AF65-F5344CB8AC3E}">
        <p14:creationId xmlns:p14="http://schemas.microsoft.com/office/powerpoint/2010/main" val="189809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3" name="breeze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BAGAN KLASIKAL KONDISONING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7620000" cy="4267944"/>
          </a:xfrm>
        </p:spPr>
        <p:txBody>
          <a:bodyPr>
            <a:normAutofit/>
          </a:bodyPr>
          <a:lstStyle/>
          <a:p>
            <a:pPr marL="571500" indent="-457200">
              <a:buFont typeface="+mj-lt"/>
              <a:buAutoNum type="arabicPeriod"/>
            </a:pPr>
            <a:r>
              <a:rPr lang="id-ID" sz="2800" dirty="0"/>
              <a:t>UCS (makanan)		UCR (air liur)</a:t>
            </a:r>
          </a:p>
          <a:p>
            <a:pPr marL="571500" indent="-457200">
              <a:buFont typeface="+mj-lt"/>
              <a:buAutoNum type="arabicPeriod"/>
            </a:pPr>
            <a:endParaRPr lang="id-ID" sz="2800" dirty="0"/>
          </a:p>
          <a:p>
            <a:pPr marL="571500" indent="-457200">
              <a:buFont typeface="+mj-lt"/>
              <a:buAutoNum type="arabicPeriod"/>
            </a:pPr>
            <a:r>
              <a:rPr lang="id-ID" sz="2800" dirty="0"/>
              <a:t>CS (bel)	      UCS (makanan)		UCR (air liur)</a:t>
            </a:r>
          </a:p>
          <a:p>
            <a:pPr marL="571500" indent="-457200">
              <a:buFont typeface="+mj-lt"/>
              <a:buAutoNum type="arabicPeriod"/>
            </a:pPr>
            <a:endParaRPr lang="id-ID" sz="2800" dirty="0"/>
          </a:p>
          <a:p>
            <a:pPr marL="571500" indent="-457200">
              <a:buFont typeface="+mj-lt"/>
              <a:buAutoNum type="arabicPeriod"/>
            </a:pPr>
            <a:r>
              <a:rPr lang="id-ID" sz="2800" dirty="0"/>
              <a:t>CS (bel)			CR (air liur)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837062" y="2132856"/>
            <a:ext cx="8640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2275012" y="2852936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Arrow 8"/>
          <p:cNvSpPr/>
          <p:nvPr/>
        </p:nvSpPr>
        <p:spPr>
          <a:xfrm>
            <a:off x="5159102" y="3127276"/>
            <a:ext cx="72008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ight Arrow 9"/>
          <p:cNvSpPr/>
          <p:nvPr/>
        </p:nvSpPr>
        <p:spPr>
          <a:xfrm>
            <a:off x="2707060" y="4221088"/>
            <a:ext cx="864096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3294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2" name="breeze.wav"/>
          </p:stSnd>
        </p:sndAc>
      </p:transition>
    </mc:Choice>
    <mc:Fallback xmlns="">
      <p:transition spd="slow">
        <p:circle/>
        <p:sndAc>
          <p:stSnd>
            <p:snd r:embed="rId3" name="breeze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136904" cy="1143000"/>
          </a:xfrm>
        </p:spPr>
        <p:txBody>
          <a:bodyPr/>
          <a:lstStyle/>
          <a:p>
            <a:r>
              <a:rPr lang="id-ID" sz="4000" dirty="0"/>
              <a:t>Klasikal Kondisioning pada Manusia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064896" cy="5400600"/>
          </a:xfrm>
        </p:spPr>
        <p:txBody>
          <a:bodyPr>
            <a:normAutofit fontScale="92500" lnSpcReduction="10000"/>
          </a:bodyPr>
          <a:lstStyle/>
          <a:p>
            <a:r>
              <a:rPr lang="id-ID" sz="2800" dirty="0"/>
              <a:t>Suatu pengkondisian klasik pada manusia pertama kali disampaikan oleh John Watson dan Rosalie Rayner pada tahun 1920 terhadap Albert kecil.</a:t>
            </a:r>
          </a:p>
          <a:p>
            <a:r>
              <a:rPr lang="id-ID" sz="2800" dirty="0"/>
              <a:t>Albert adalah anak laki-laki normal &amp; sehat, pada usia 9 bulan tidak memperlihatkan rasa takut pada obyek-obyek : tikus putih, kelinci, anjing, kera.</a:t>
            </a:r>
          </a:p>
          <a:p>
            <a:r>
              <a:rPr lang="id-ID" sz="2800" dirty="0"/>
              <a:t>Pada usia 11 bulan, peneliti menghadapkan padanya seekor tikus putih</a:t>
            </a:r>
          </a:p>
          <a:p>
            <a:r>
              <a:rPr lang="id-ID" sz="2800" dirty="0"/>
              <a:t>Saat Albert mulai memegang tikus tsb, seorang peneliti memukul </a:t>
            </a:r>
            <a:r>
              <a:rPr lang="id-ID" sz="2800"/>
              <a:t>batang besi </a:t>
            </a:r>
            <a:r>
              <a:rPr lang="id-ID" sz="2800" dirty="0"/>
              <a:t>yang ada di belakang mereka secara tiba-tiba.</a:t>
            </a:r>
          </a:p>
          <a:p>
            <a:r>
              <a:rPr lang="id-ID" sz="2800" dirty="0"/>
              <a:t>Albert secara spontan menunjukkan tanda-tanda takut, namun tidak menangis </a:t>
            </a:r>
          </a:p>
        </p:txBody>
      </p:sp>
    </p:spTree>
    <p:extLst>
      <p:ext uri="{BB962C8B-B14F-4D97-AF65-F5344CB8AC3E}">
        <p14:creationId xmlns:p14="http://schemas.microsoft.com/office/powerpoint/2010/main" val="2332210113"/>
      </p:ext>
    </p:extLst>
  </p:cSld>
  <p:clrMapOvr>
    <a:masterClrMapping/>
  </p:clrMapOvr>
  <p:transition spd="slow">
    <p:wheel spokes="1"/>
    <p:sndAc>
      <p:stSnd>
        <p:snd r:embed="rId2" name="breeze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000" dirty="0"/>
              <a:t>Klasikal Kondisioning pada Manusia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d-ID" sz="2800" dirty="0"/>
              <a:t>Ketika Albert menyentuh tikus itu lagi dengan tangannya yang lain, peneliti kembali memukul batang besi</a:t>
            </a:r>
          </a:p>
          <a:p>
            <a:r>
              <a:rPr lang="id-ID" sz="2800" dirty="0"/>
              <a:t>Albert kembali menunjukkan rasa takut dan mulai merajuk.</a:t>
            </a:r>
          </a:p>
          <a:p>
            <a:r>
              <a:rPr lang="id-ID" sz="2800" dirty="0"/>
              <a:t>Selama 1 minggu berikutnya, peneliti mengulangi prosedur ini</a:t>
            </a:r>
          </a:p>
          <a:p>
            <a:r>
              <a:rPr lang="id-ID" sz="2800" dirty="0"/>
              <a:t>Ketika akhirnya Albert dihadapkan pada tikus putih tanpa diiringi suara keras, ia cepat-cepat merangkak sambil menjerit-jerit menghindarinya.</a:t>
            </a:r>
          </a:p>
        </p:txBody>
      </p:sp>
    </p:spTree>
    <p:extLst>
      <p:ext uri="{BB962C8B-B14F-4D97-AF65-F5344CB8AC3E}">
        <p14:creationId xmlns:p14="http://schemas.microsoft.com/office/powerpoint/2010/main" val="102229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3" name="breeze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Sifat-sifat Pembiasaan Klasik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7920880" cy="5069160"/>
          </a:xfrm>
        </p:spPr>
        <p:txBody>
          <a:bodyPr>
            <a:normAutofit lnSpcReduction="10000"/>
          </a:bodyPr>
          <a:lstStyle/>
          <a:p>
            <a:pPr marL="628650" indent="-514350">
              <a:buFont typeface="+mj-lt"/>
              <a:buAutoNum type="arabicPeriod"/>
            </a:pPr>
            <a:r>
              <a:rPr lang="id-ID" sz="2800" dirty="0"/>
              <a:t>Acquisition</a:t>
            </a:r>
          </a:p>
          <a:p>
            <a:pPr marL="114300" indent="0">
              <a:buNone/>
            </a:pPr>
            <a:r>
              <a:rPr lang="id-ID" sz="2800" dirty="0"/>
              <a:t>	Kekuatan CR tergantung pada :</a:t>
            </a:r>
          </a:p>
          <a:p>
            <a:pPr lvl="1"/>
            <a:r>
              <a:rPr lang="id-ID" sz="2600" dirty="0"/>
              <a:t>Frekuensi pasangan CS – UCS</a:t>
            </a:r>
          </a:p>
          <a:p>
            <a:pPr lvl="1"/>
            <a:r>
              <a:rPr lang="id-ID" sz="2600" dirty="0"/>
              <a:t>Interval waktu antara keduanya</a:t>
            </a:r>
          </a:p>
          <a:p>
            <a:pPr marL="411480" lvl="1" indent="0">
              <a:buNone/>
            </a:pPr>
            <a:r>
              <a:rPr lang="id-ID" sz="2600" dirty="0"/>
              <a:t>Syaratnya :</a:t>
            </a:r>
          </a:p>
          <a:p>
            <a:pPr lvl="1"/>
            <a:r>
              <a:rPr lang="id-ID" sz="2600" dirty="0"/>
              <a:t>CS harus mendahului UCS atau bersamaan</a:t>
            </a:r>
          </a:p>
          <a:p>
            <a:pPr lvl="1"/>
            <a:r>
              <a:rPr lang="id-ID" sz="2600" dirty="0"/>
              <a:t>Interval waktu paling baik </a:t>
            </a:r>
            <a:r>
              <a:rPr lang="id-ID" sz="2600" u="sng" dirty="0"/>
              <a:t>+</a:t>
            </a:r>
            <a:r>
              <a:rPr lang="id-ID" sz="2600" dirty="0"/>
              <a:t> 0,5 detik, karena :</a:t>
            </a:r>
          </a:p>
          <a:p>
            <a:pPr lvl="2"/>
            <a:r>
              <a:rPr lang="id-ID" sz="2400" dirty="0"/>
              <a:t>Waktu yang lebih singkat mengurangi manfaat isyarat  CS</a:t>
            </a:r>
          </a:p>
          <a:p>
            <a:pPr lvl="2"/>
            <a:r>
              <a:rPr lang="id-ID" sz="2400" dirty="0"/>
              <a:t>Waktu yang lebih panjang memberi kesempatan kepada hadirnya stimuli lain yang tidak relevan sehingga mengurangi  perhatian terhadap CS. </a:t>
            </a:r>
          </a:p>
        </p:txBody>
      </p:sp>
    </p:spTree>
    <p:extLst>
      <p:ext uri="{BB962C8B-B14F-4D97-AF65-F5344CB8AC3E}">
        <p14:creationId xmlns:p14="http://schemas.microsoft.com/office/powerpoint/2010/main" val="325060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3" name="breeze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620000" cy="1143000"/>
          </a:xfrm>
        </p:spPr>
        <p:txBody>
          <a:bodyPr/>
          <a:lstStyle/>
          <a:p>
            <a:r>
              <a:rPr lang="id-ID" dirty="0"/>
              <a:t>Sifat-sifat Pembiasaan Klasik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7499176" cy="4195936"/>
          </a:xfrm>
        </p:spPr>
        <p:txBody>
          <a:bodyPr>
            <a:normAutofit/>
          </a:bodyPr>
          <a:lstStyle/>
          <a:p>
            <a:pPr marL="571500" indent="-457200">
              <a:buFont typeface="+mj-lt"/>
              <a:buAutoNum type="arabicPeriod" startAt="2"/>
            </a:pPr>
            <a:r>
              <a:rPr lang="id-ID" sz="3200" dirty="0"/>
              <a:t>Generalisasi Stimulus</a:t>
            </a:r>
          </a:p>
          <a:p>
            <a:pPr lvl="1"/>
            <a:r>
              <a:rPr lang="id-ID" sz="2800" dirty="0"/>
              <a:t>Akan terjadi jika CR yang terbiasa terhadap CS tertentu juga ditimbulkan oleh stimulus tidak biasa yang mirip CS.</a:t>
            </a:r>
          </a:p>
          <a:p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365363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breeze.wav"/>
          </p:stSnd>
        </p:sndAc>
      </p:transition>
    </mc:Choice>
    <mc:Fallback xmlns="">
      <p:transition spd="slow">
        <p:dissolve/>
        <p:sndAc>
          <p:stSnd>
            <p:snd r:embed="rId3" name="breeze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Sifat-sifat Pembiasaan Klasik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514350">
              <a:buFont typeface="+mj-lt"/>
              <a:buAutoNum type="arabicPeriod" startAt="3"/>
            </a:pPr>
            <a:r>
              <a:rPr lang="id-ID" sz="2800" dirty="0"/>
              <a:t>Diskriminasi dan Inhibisi</a:t>
            </a:r>
          </a:p>
          <a:p>
            <a:pPr lvl="1"/>
            <a:r>
              <a:rPr lang="id-ID" sz="2600" dirty="0"/>
              <a:t>Organisme dapat dibiasakan untuk membedakan antara stimulus yang relevan dengan stimulus yang tidak relevan</a:t>
            </a:r>
          </a:p>
          <a:p>
            <a:pPr lvl="1"/>
            <a:r>
              <a:rPr lang="id-ID" sz="2600" dirty="0"/>
              <a:t>Kemudian menghambat responnya terhadap semua stimulus yang tidak berasosiasi dengan peristiwa UCS.</a:t>
            </a:r>
          </a:p>
          <a:p>
            <a:pPr lvl="1"/>
            <a:r>
              <a:rPr lang="id-ID" sz="2600" dirty="0"/>
              <a:t>Semakin mencolok perbedaan antara 2 stimulus, akan semakin cepat terjadi diskriminasi.</a:t>
            </a:r>
          </a:p>
        </p:txBody>
      </p:sp>
    </p:spTree>
    <p:extLst>
      <p:ext uri="{BB962C8B-B14F-4D97-AF65-F5344CB8AC3E}">
        <p14:creationId xmlns:p14="http://schemas.microsoft.com/office/powerpoint/2010/main" val="187717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3" name="breeze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7992888" cy="1143000"/>
          </a:xfrm>
        </p:spPr>
        <p:txBody>
          <a:bodyPr/>
          <a:lstStyle/>
          <a:p>
            <a:r>
              <a:rPr lang="id-ID" sz="3600" b="1" dirty="0"/>
              <a:t>Pengukuran dalam Classical Conditioning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0848"/>
            <a:ext cx="7620000" cy="4339952"/>
          </a:xfrm>
        </p:spPr>
        <p:txBody>
          <a:bodyPr>
            <a:normAutofit/>
          </a:bodyPr>
          <a:lstStyle/>
          <a:p>
            <a:r>
              <a:rPr lang="id-ID" sz="3200" dirty="0"/>
              <a:t>Latens</a:t>
            </a:r>
            <a:r>
              <a:rPr lang="en-US" sz="3200" dirty="0" err="1"/>
              <a:t>i</a:t>
            </a:r>
            <a:r>
              <a:rPr lang="en-US" sz="3200" dirty="0"/>
              <a:t> (</a:t>
            </a:r>
            <a:r>
              <a:rPr lang="en-US" sz="3200" dirty="0" err="1"/>
              <a:t>waktu</a:t>
            </a:r>
            <a:r>
              <a:rPr lang="en-US" sz="3200" dirty="0"/>
              <a:t> yang </a:t>
            </a:r>
            <a:r>
              <a:rPr lang="en-US" sz="3200" dirty="0" err="1"/>
              <a:t>dibutuhkan</a:t>
            </a:r>
            <a:r>
              <a:rPr lang="en-US" sz="3200" dirty="0"/>
              <a:t> agar </a:t>
            </a:r>
            <a:r>
              <a:rPr lang="en-US" sz="3200" dirty="0" err="1"/>
              <a:t>p.l</a:t>
            </a:r>
            <a:r>
              <a:rPr lang="en-US" sz="3200" dirty="0"/>
              <a:t> </a:t>
            </a:r>
            <a:r>
              <a:rPr lang="en-US" sz="3200" dirty="0" err="1"/>
              <a:t>muncul</a:t>
            </a:r>
            <a:r>
              <a:rPr lang="en-US" sz="3200" dirty="0"/>
              <a:t> </a:t>
            </a:r>
            <a:r>
              <a:rPr lang="en-US" sz="3200" dirty="0" err="1"/>
              <a:t>setelah</a:t>
            </a:r>
            <a:r>
              <a:rPr lang="en-US" sz="3200" dirty="0"/>
              <a:t> </a:t>
            </a:r>
            <a:r>
              <a:rPr lang="en-US" sz="3200" dirty="0" err="1"/>
              <a:t>diberikan</a:t>
            </a:r>
            <a:r>
              <a:rPr lang="en-US" sz="3200" dirty="0"/>
              <a:t> stimulus; </a:t>
            </a:r>
            <a:r>
              <a:rPr lang="en-US" sz="3200" dirty="0" err="1"/>
              <a:t>utk</a:t>
            </a:r>
            <a:r>
              <a:rPr lang="en-US" sz="3200" dirty="0"/>
              <a:t> </a:t>
            </a:r>
            <a:r>
              <a:rPr lang="en-US" sz="3200" dirty="0" err="1"/>
              <a:t>mengukur</a:t>
            </a:r>
            <a:r>
              <a:rPr lang="en-US" sz="3200" dirty="0"/>
              <a:t> &amp; </a:t>
            </a:r>
            <a:r>
              <a:rPr lang="en-US" sz="3200" dirty="0" err="1"/>
              <a:t>mengevaluasi</a:t>
            </a:r>
            <a:r>
              <a:rPr lang="en-US" sz="3200" dirty="0"/>
              <a:t> </a:t>
            </a:r>
            <a:r>
              <a:rPr lang="en-US" sz="3200" dirty="0" err="1"/>
              <a:t>efektivitas</a:t>
            </a:r>
            <a:r>
              <a:rPr lang="en-US" sz="3200" dirty="0"/>
              <a:t> </a:t>
            </a:r>
            <a:r>
              <a:rPr lang="en-US" sz="3200" dirty="0" err="1"/>
              <a:t>intervensi</a:t>
            </a:r>
            <a:r>
              <a:rPr lang="en-US" sz="3200" dirty="0"/>
              <a:t>; </a:t>
            </a:r>
            <a:r>
              <a:rPr lang="en-US" sz="3200" dirty="0" err="1"/>
              <a:t>mengurangi</a:t>
            </a:r>
            <a:r>
              <a:rPr lang="en-US" sz="3200" dirty="0"/>
              <a:t> </a:t>
            </a:r>
            <a:r>
              <a:rPr lang="en-US" sz="3200" dirty="0" err="1"/>
              <a:t>p.l</a:t>
            </a:r>
            <a:r>
              <a:rPr lang="en-US" sz="3200" dirty="0"/>
              <a:t> </a:t>
            </a:r>
            <a:r>
              <a:rPr lang="en-US" sz="3200" dirty="0" err="1"/>
              <a:t>yg</a:t>
            </a:r>
            <a:r>
              <a:rPr lang="en-US" sz="3200" dirty="0"/>
              <a:t> </a:t>
            </a:r>
            <a:r>
              <a:rPr lang="en-US" sz="3200" dirty="0" err="1"/>
              <a:t>tdk</a:t>
            </a:r>
            <a:r>
              <a:rPr lang="en-US" sz="3200" dirty="0"/>
              <a:t> </a:t>
            </a:r>
            <a:r>
              <a:rPr lang="en-US" sz="3200" dirty="0" err="1"/>
              <a:t>diinginkan</a:t>
            </a:r>
            <a:r>
              <a:rPr lang="en-US" sz="3200" dirty="0"/>
              <a:t>; </a:t>
            </a:r>
            <a:r>
              <a:rPr lang="en-US" sz="3200" dirty="0" err="1"/>
              <a:t>detik</a:t>
            </a:r>
            <a:r>
              <a:rPr lang="en-US" sz="3200" dirty="0"/>
              <a:t>/</a:t>
            </a:r>
            <a:r>
              <a:rPr lang="en-US" sz="3200" dirty="0" err="1"/>
              <a:t>menit</a:t>
            </a:r>
            <a:r>
              <a:rPr lang="en-US" sz="3200"/>
              <a:t>)</a:t>
            </a:r>
            <a:endParaRPr lang="id-ID" sz="3200" dirty="0"/>
          </a:p>
          <a:p>
            <a:r>
              <a:rPr lang="id-ID" sz="3200" dirty="0"/>
              <a:t>Besarnya atau kuatnya reaksi</a:t>
            </a:r>
          </a:p>
          <a:p>
            <a:r>
              <a:rPr lang="id-ID" sz="3200" dirty="0"/>
              <a:t>Kemungkinan adanya reaksi</a:t>
            </a:r>
          </a:p>
          <a:p>
            <a:r>
              <a:rPr lang="id-ID" sz="3200" dirty="0"/>
              <a:t>Daya tahan terhadap kepunahan</a:t>
            </a:r>
          </a:p>
        </p:txBody>
      </p:sp>
    </p:spTree>
    <p:extLst>
      <p:ext uri="{BB962C8B-B14F-4D97-AF65-F5344CB8AC3E}">
        <p14:creationId xmlns:p14="http://schemas.microsoft.com/office/powerpoint/2010/main" val="177242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  <p:sndAc>
          <p:stSnd>
            <p:snd r:embed="rId3" name="breeze.wav"/>
          </p:stSnd>
        </p:sndAc>
      </p:transition>
    </mc:Choice>
    <mc:Fallback xmlns="">
      <p:transition spd="slow">
        <p:fade/>
        <p:sndAc>
          <p:stSnd>
            <p:snd r:embed="rId4" name="breeze.wav"/>
          </p:stSnd>
        </p:sndAc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</TotalTime>
  <Words>422</Words>
  <Application>Microsoft Office PowerPoint</Application>
  <PresentationFormat>On-screen Show (4:3)</PresentationFormat>
  <Paragraphs>47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Adjacency</vt:lpstr>
      <vt:lpstr>PEMBIASAAN KLASIK </vt:lpstr>
      <vt:lpstr>PENDAHULUAN</vt:lpstr>
      <vt:lpstr>BAGAN KLASIKAL KONDISONING</vt:lpstr>
      <vt:lpstr>Klasikal Kondisioning pada Manusia</vt:lpstr>
      <vt:lpstr>Klasikal Kondisioning pada Manusia</vt:lpstr>
      <vt:lpstr>Sifat-sifat Pembiasaan Klasik</vt:lpstr>
      <vt:lpstr>Sifat-sifat Pembiasaan Klasik</vt:lpstr>
      <vt:lpstr>Sifat-sifat Pembiasaan Klasik</vt:lpstr>
      <vt:lpstr>Pengukuran dalam Classical Conditioning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PEMBIASAAN KLASIK  (CLASSICAL CONDITIONING)</dc:title>
  <dc:creator>dian</dc:creator>
  <cp:lastModifiedBy>Ismuhadjar Ismuhadjar</cp:lastModifiedBy>
  <cp:revision>18</cp:revision>
  <dcterms:created xsi:type="dcterms:W3CDTF">2011-10-07T03:34:12Z</dcterms:created>
  <dcterms:modified xsi:type="dcterms:W3CDTF">2025-10-07T21:56:16Z</dcterms:modified>
</cp:coreProperties>
</file>